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812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2705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37113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5538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5006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2828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10/24/2019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3128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0363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23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869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945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06095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06819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664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316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688477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793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10/24/2019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4689196"/>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zuredatabricks.net/getting-started/quick-start.html"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repositories.lib.utexas.edu/handle/2152/33342" TargetMode="External"/><Relationship Id="rId5" Type="http://schemas.openxmlformats.org/officeDocument/2006/relationships/hyperlink" Target="https://spark.apache.org/docs/1.1.1/api/python/pyspark.rdd.RDD-class.html" TargetMode="External"/><Relationship Id="rId4" Type="http://schemas.openxmlformats.org/officeDocument/2006/relationships/hyperlink" Target="https://docs.databricks.com/data/data-sources/azure/azure-storag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Wind_Turbines_and_Power_Lines,_East_Sussex,_England_-_April_2009.jpg"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archive.ics.uci.edu/ml/datasets/Individual+household+electric+power+consump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30"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308218-DC65-4B4C-A23E-DDD63B55FF1D}"/>
              </a:ext>
            </a:extLst>
          </p:cNvPr>
          <p:cNvSpPr>
            <a:spLocks noGrp="1"/>
          </p:cNvSpPr>
          <p:nvPr>
            <p:ph type="ctrTitle"/>
          </p:nvPr>
        </p:nvSpPr>
        <p:spPr>
          <a:xfrm>
            <a:off x="914400" y="1363795"/>
            <a:ext cx="10668631" cy="512141"/>
          </a:xfrm>
        </p:spPr>
        <p:txBody>
          <a:bodyPr vert="horz" lIns="91440" tIns="45720" rIns="91440" bIns="45720" rtlCol="0" anchor="t">
            <a:noAutofit/>
          </a:bodyPr>
          <a:lstStyle/>
          <a:p>
            <a:pPr>
              <a:lnSpc>
                <a:spcPct val="90000"/>
              </a:lnSpc>
            </a:pPr>
            <a:r>
              <a:rPr lang="en-US" sz="3200" b="1" i="0" kern="1200" dirty="0">
                <a:solidFill>
                  <a:schemeClr val="tx2"/>
                </a:solidFill>
                <a:latin typeface="Times New Roman" panose="02020603050405020304" pitchFamily="18" charset="0"/>
                <a:cs typeface="Times New Roman" panose="02020603050405020304" pitchFamily="18" charset="0"/>
              </a:rPr>
              <a:t>HOUSEHOLD </a:t>
            </a:r>
            <a:r>
              <a:rPr lang="en-US" sz="3200" b="1" dirty="0">
                <a:latin typeface="Times New Roman" panose="02020603050405020304" pitchFamily="18" charset="0"/>
                <a:cs typeface="Times New Roman" panose="02020603050405020304" pitchFamily="18" charset="0"/>
              </a:rPr>
              <a:t>ENERGY</a:t>
            </a:r>
            <a:r>
              <a:rPr lang="en-US" sz="3200" b="1" i="0" kern="1200" dirty="0">
                <a:solidFill>
                  <a:schemeClr val="tx2"/>
                </a:solidFill>
                <a:latin typeface="Times New Roman" panose="02020603050405020304" pitchFamily="18" charset="0"/>
                <a:cs typeface="Times New Roman" panose="02020603050405020304" pitchFamily="18" charset="0"/>
              </a:rPr>
              <a:t> CONSUMPTION ANALYTICS</a:t>
            </a:r>
          </a:p>
        </p:txBody>
      </p:sp>
      <p:pic>
        <p:nvPicPr>
          <p:cNvPr id="4" name="Google Shape;56;p13">
            <a:extLst>
              <a:ext uri="{FF2B5EF4-FFF2-40B4-BE49-F238E27FC236}">
                <a16:creationId xmlns:a16="http://schemas.microsoft.com/office/drawing/2014/main" id="{EC35488B-F081-4A67-9421-ED8890F7CE24}"/>
              </a:ext>
            </a:extLst>
          </p:cNvPr>
          <p:cNvPicPr preferRelativeResize="0"/>
          <p:nvPr/>
        </p:nvPicPr>
        <p:blipFill rotWithShape="1">
          <a:blip r:embed="rId7">
            <a:extLst/>
          </a:blip>
          <a:srcRect l="21" r="3259" b="-3"/>
          <a:stretch/>
        </p:blipFill>
        <p:spPr>
          <a:xfrm>
            <a:off x="327781" y="2052213"/>
            <a:ext cx="3991900" cy="4196185"/>
          </a:xfrm>
          <a:prstGeom prst="rect">
            <a:avLst/>
          </a:prstGeom>
          <a:noFill/>
          <a:effectLst>
            <a:outerShdw blurRad="50800" dist="38100" dir="5400000" algn="t" rotWithShape="0">
              <a:prstClr val="black">
                <a:alpha val="43000"/>
              </a:prstClr>
            </a:outerShdw>
          </a:effectLst>
        </p:spPr>
      </p:pic>
      <p:sp>
        <p:nvSpPr>
          <p:cNvPr id="3" name="Subtitle 2">
            <a:extLst>
              <a:ext uri="{FF2B5EF4-FFF2-40B4-BE49-F238E27FC236}">
                <a16:creationId xmlns:a16="http://schemas.microsoft.com/office/drawing/2014/main" id="{ADC9838D-3FFC-49E3-89CE-2AFA10C56C8F}"/>
              </a:ext>
            </a:extLst>
          </p:cNvPr>
          <p:cNvSpPr>
            <a:spLocks noGrp="1"/>
          </p:cNvSpPr>
          <p:nvPr>
            <p:ph type="subTitle" idx="1"/>
          </p:nvPr>
        </p:nvSpPr>
        <p:spPr>
          <a:xfrm>
            <a:off x="4647462" y="2280815"/>
            <a:ext cx="7025889" cy="4196185"/>
          </a:xfrm>
        </p:spPr>
        <p:txBody>
          <a:bodyPr vert="horz" lIns="91440" tIns="45720" rIns="91440" bIns="45720" rtlCol="0">
            <a:normAutofit fontScale="92500" lnSpcReduction="10000"/>
          </a:bodyPr>
          <a:lstStyle/>
          <a:p>
            <a:pPr algn="ctr">
              <a:lnSpc>
                <a:spcPct val="90000"/>
              </a:lnSpc>
            </a:pPr>
            <a:r>
              <a:rPr lang="en-US" sz="1800" b="0" i="0" kern="1200" dirty="0">
                <a:solidFill>
                  <a:schemeClr val="tx1"/>
                </a:solidFill>
                <a:latin typeface="Times New Roman" panose="02020603050405020304" pitchFamily="18" charset="0"/>
                <a:cs typeface="Times New Roman" panose="02020603050405020304" pitchFamily="18" charset="0"/>
              </a:rPr>
              <a:t>ALY6110 DATA MANAGEMENT AND BIG DATA</a:t>
            </a:r>
          </a:p>
          <a:p>
            <a:pPr algn="ctr">
              <a:lnSpc>
                <a:spcPct val="90000"/>
              </a:lnSpc>
            </a:pPr>
            <a:r>
              <a:rPr lang="en-US" sz="1800" b="0" i="0" kern="1200" dirty="0">
                <a:solidFill>
                  <a:schemeClr val="tx1"/>
                </a:solidFill>
                <a:latin typeface="Times New Roman" panose="02020603050405020304" pitchFamily="18" charset="0"/>
                <a:cs typeface="Times New Roman" panose="02020603050405020304" pitchFamily="18" charset="0"/>
              </a:rPr>
              <a:t>CRN: 72145</a:t>
            </a:r>
          </a:p>
          <a:p>
            <a:pPr algn="ctr">
              <a:lnSpc>
                <a:spcPct val="90000"/>
              </a:lnSpc>
            </a:pPr>
            <a:endParaRPr lang="en-US" sz="1800" b="0" i="0" kern="1200" dirty="0">
              <a:solidFill>
                <a:schemeClr val="tx1"/>
              </a:solidFill>
              <a:latin typeface="Times New Roman" panose="02020603050405020304" pitchFamily="18" charset="0"/>
              <a:cs typeface="Times New Roman" panose="02020603050405020304" pitchFamily="18" charset="0"/>
            </a:endParaRPr>
          </a:p>
          <a:p>
            <a:pPr algn="ctr">
              <a:lnSpc>
                <a:spcPct val="90000"/>
              </a:lnSpc>
            </a:pPr>
            <a:r>
              <a:rPr lang="en-US" sz="1800" b="0" i="0" kern="1200" dirty="0">
                <a:solidFill>
                  <a:schemeClr val="tx1"/>
                </a:solidFill>
                <a:latin typeface="Times New Roman" panose="02020603050405020304" pitchFamily="18" charset="0"/>
                <a:cs typeface="Times New Roman" panose="02020603050405020304" pitchFamily="18" charset="0"/>
              </a:rPr>
              <a:t> Done By</a:t>
            </a:r>
          </a:p>
          <a:p>
            <a:pPr marL="285750" indent="-285750" algn="ctr">
              <a:lnSpc>
                <a:spcPct val="90000"/>
              </a:lnSpc>
              <a:buFont typeface="Arial" panose="020B0604020202020204" pitchFamily="34" charset="0"/>
              <a:buChar char="•"/>
            </a:pPr>
            <a:r>
              <a:rPr lang="en-US" sz="1800" b="0" i="0" kern="1200" dirty="0">
                <a:solidFill>
                  <a:schemeClr val="tx1"/>
                </a:solidFill>
                <a:latin typeface="Times New Roman" panose="02020603050405020304" pitchFamily="18" charset="0"/>
                <a:cs typeface="Times New Roman" panose="02020603050405020304" pitchFamily="18" charset="0"/>
              </a:rPr>
              <a:t>Anish Nitin Somaiah, NUID: 001894328, somaiah.a@husky.neu.edu</a:t>
            </a:r>
          </a:p>
          <a:p>
            <a:pPr marL="285750" indent="-285750" algn="ctr">
              <a:lnSpc>
                <a:spcPct val="90000"/>
              </a:lnSpc>
              <a:buFont typeface="Arial" panose="020B0604020202020204" pitchFamily="34" charset="0"/>
              <a:buChar char="•"/>
            </a:pPr>
            <a:r>
              <a:rPr lang="en-US" sz="1800" b="0" i="0" kern="1200" dirty="0">
                <a:solidFill>
                  <a:schemeClr val="tx1"/>
                </a:solidFill>
                <a:latin typeface="Times New Roman" panose="02020603050405020304" pitchFamily="18" charset="0"/>
                <a:cs typeface="Times New Roman" panose="02020603050405020304" pitchFamily="18" charset="0"/>
              </a:rPr>
              <a:t>Vignesh Thulasi Dass, NUID: 001385745, thulasidass.v@husky.neu.edu</a:t>
            </a:r>
          </a:p>
          <a:p>
            <a:pPr marL="285750" indent="-285750" algn="ctr">
              <a:lnSpc>
                <a:spcPct val="90000"/>
              </a:lnSpc>
              <a:buFont typeface="Arial" panose="020B0604020202020204" pitchFamily="34" charset="0"/>
              <a:buChar char="•"/>
            </a:pPr>
            <a:r>
              <a:rPr lang="en-US" sz="1800" b="0" i="0" kern="1200" dirty="0">
                <a:solidFill>
                  <a:schemeClr val="tx1"/>
                </a:solidFill>
                <a:latin typeface="Times New Roman" panose="02020603050405020304" pitchFamily="18" charset="0"/>
                <a:cs typeface="Times New Roman" panose="02020603050405020304" pitchFamily="18" charset="0"/>
              </a:rPr>
              <a:t>Aditi Mayurkumar Patel, NUID: 001893349, patel.adit@husky.neu.edu</a:t>
            </a:r>
          </a:p>
          <a:p>
            <a:pPr marL="285750" indent="-285750" algn="ctr">
              <a:lnSpc>
                <a:spcPct val="90000"/>
              </a:lnSpc>
              <a:buFont typeface="Arial" panose="020B0604020202020204" pitchFamily="34" charset="0"/>
              <a:buChar char="•"/>
            </a:pPr>
            <a:r>
              <a:rPr lang="en-US" sz="1800" b="0" i="0" kern="1200" dirty="0">
                <a:solidFill>
                  <a:schemeClr val="tx1"/>
                </a:solidFill>
                <a:latin typeface="Times New Roman" panose="02020603050405020304" pitchFamily="18" charset="0"/>
                <a:cs typeface="Times New Roman" panose="02020603050405020304" pitchFamily="18" charset="0"/>
              </a:rPr>
              <a:t>Shubhi Singal, NUID: 001359286, singal.shu@husky.neu.edu</a:t>
            </a:r>
          </a:p>
          <a:p>
            <a:pPr algn="ctr">
              <a:lnSpc>
                <a:spcPct val="90000"/>
              </a:lnSpc>
            </a:pPr>
            <a:r>
              <a:rPr lang="en-US" sz="1800" b="0" i="0" kern="1200" dirty="0">
                <a:solidFill>
                  <a:schemeClr val="tx1"/>
                </a:solidFill>
                <a:latin typeface="Times New Roman" panose="02020603050405020304" pitchFamily="18" charset="0"/>
                <a:cs typeface="Times New Roman" panose="02020603050405020304" pitchFamily="18" charset="0"/>
              </a:rPr>
              <a:t> </a:t>
            </a:r>
          </a:p>
          <a:p>
            <a:pPr algn="ctr">
              <a:lnSpc>
                <a:spcPct val="90000"/>
              </a:lnSpc>
            </a:pPr>
            <a:r>
              <a:rPr lang="en-US" sz="1800" b="0" i="0" kern="1200" dirty="0">
                <a:solidFill>
                  <a:schemeClr val="tx1"/>
                </a:solidFill>
                <a:latin typeface="Times New Roman" panose="02020603050405020304" pitchFamily="18" charset="0"/>
                <a:cs typeface="Times New Roman" panose="02020603050405020304" pitchFamily="18" charset="0"/>
              </a:rPr>
              <a:t>Instructor: Mr. Valeriy Shevchenko</a:t>
            </a:r>
          </a:p>
          <a:p>
            <a:pPr indent="-228600">
              <a:lnSpc>
                <a:spcPct val="90000"/>
              </a:lnSpc>
              <a:buFont typeface="Wingdings 3" charset="2"/>
              <a:buChar char=""/>
            </a:pPr>
            <a:endParaRPr lang="en-US" sz="1400" b="0" i="0" kern="1200" dirty="0">
              <a:solidFill>
                <a:schemeClr val="tx1"/>
              </a:solidFill>
              <a:latin typeface="+mj-lt"/>
              <a:ea typeface="+mj-ea"/>
              <a:cs typeface="+mj-cs"/>
            </a:endParaRPr>
          </a:p>
        </p:txBody>
      </p:sp>
    </p:spTree>
    <p:extLst>
      <p:ext uri="{BB962C8B-B14F-4D97-AF65-F5344CB8AC3E}">
        <p14:creationId xmlns:p14="http://schemas.microsoft.com/office/powerpoint/2010/main" val="2774713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EA50-0229-4F03-924B-5C214AD847ED}"/>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INTEGRATING QUERY DBMS TO POWER BI USING JDBC LINK</a:t>
            </a:r>
          </a:p>
        </p:txBody>
      </p:sp>
      <p:pic>
        <p:nvPicPr>
          <p:cNvPr id="5" name="Content Placeholder 4">
            <a:extLst>
              <a:ext uri="{FF2B5EF4-FFF2-40B4-BE49-F238E27FC236}">
                <a16:creationId xmlns:a16="http://schemas.microsoft.com/office/drawing/2014/main" id="{8AAD6BC7-6771-492B-936A-5059B3507241}"/>
              </a:ext>
            </a:extLst>
          </p:cNvPr>
          <p:cNvPicPr>
            <a:picLocks noGrp="1" noChangeAspect="1"/>
          </p:cNvPicPr>
          <p:nvPr>
            <p:ph idx="1"/>
          </p:nvPr>
        </p:nvPicPr>
        <p:blipFill>
          <a:blip r:embed="rId2"/>
          <a:stretch>
            <a:fillRect/>
          </a:stretch>
        </p:blipFill>
        <p:spPr>
          <a:xfrm>
            <a:off x="1130184" y="1861661"/>
            <a:ext cx="9931631" cy="4543621"/>
          </a:xfrm>
        </p:spPr>
      </p:pic>
    </p:spTree>
    <p:extLst>
      <p:ext uri="{BB962C8B-B14F-4D97-AF65-F5344CB8AC3E}">
        <p14:creationId xmlns:p14="http://schemas.microsoft.com/office/powerpoint/2010/main" val="267987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85E95-0E87-49A2-B72F-F88FA25F38E0}"/>
              </a:ext>
            </a:extLst>
          </p:cNvPr>
          <p:cNvSpPr>
            <a:spLocks noGrp="1"/>
          </p:cNvSpPr>
          <p:nvPr>
            <p:ph type="title"/>
          </p:nvPr>
        </p:nvSpPr>
        <p:spPr>
          <a:xfrm>
            <a:off x="8070091" y="2795499"/>
            <a:ext cx="3358321" cy="1279574"/>
          </a:xfrm>
        </p:spPr>
        <p:txBody>
          <a:bodyPr vert="horz" lIns="91440" tIns="45720" rIns="91440" bIns="45720" rtlCol="0" anchor="b">
            <a:normAutofit fontScale="90000"/>
          </a:bodyPr>
          <a:lstStyle/>
          <a:p>
            <a:r>
              <a:rPr lang="en-US" sz="4000" b="0" i="0" kern="1200" dirty="0">
                <a:solidFill>
                  <a:srgbClr val="EBEBEB"/>
                </a:solidFill>
                <a:latin typeface="Times New Roman" panose="02020603050405020304" pitchFamily="18" charset="0"/>
                <a:cs typeface="Times New Roman" panose="02020603050405020304" pitchFamily="18" charset="0"/>
              </a:rPr>
              <a:t>POWER BI DASHBOARD</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B17D43B7-2880-4231-B311-E5554AA07893}"/>
              </a:ext>
            </a:extLst>
          </p:cNvPr>
          <p:cNvPicPr>
            <a:picLocks noChangeAspect="1"/>
          </p:cNvPicPr>
          <p:nvPr/>
        </p:nvPicPr>
        <p:blipFill>
          <a:blip r:embed="rId6"/>
          <a:stretch>
            <a:fillRect/>
          </a:stretch>
        </p:blipFill>
        <p:spPr>
          <a:xfrm>
            <a:off x="132491" y="1600200"/>
            <a:ext cx="7295846" cy="4103913"/>
          </a:xfrm>
          <a:prstGeom prst="rect">
            <a:avLst/>
          </a:prstGeom>
          <a:ln>
            <a:solidFill>
              <a:schemeClr val="tx1"/>
            </a:solidFill>
          </a:ln>
          <a:effectLst/>
        </p:spPr>
      </p:pic>
    </p:spTree>
    <p:extLst>
      <p:ext uri="{BB962C8B-B14F-4D97-AF65-F5344CB8AC3E}">
        <p14:creationId xmlns:p14="http://schemas.microsoft.com/office/powerpoint/2010/main" val="387302241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35ED-06B2-49DD-988A-B66CE03EC57B}"/>
              </a:ext>
            </a:extLst>
          </p:cNvPr>
          <p:cNvSpPr>
            <a:spLocks noGrp="1"/>
          </p:cNvSpPr>
          <p:nvPr>
            <p:ph type="title"/>
          </p:nvPr>
        </p:nvSpPr>
        <p:spPr>
          <a:xfrm>
            <a:off x="338116" y="505942"/>
            <a:ext cx="10634684" cy="674745"/>
          </a:xfrm>
        </p:spPr>
        <p:txBody>
          <a:bodyPr/>
          <a:lstStyle/>
          <a:p>
            <a:r>
              <a:rPr lang="en-US" sz="3200" dirty="0">
                <a:latin typeface="Times New Roman" panose="02020603050405020304" pitchFamily="18" charset="0"/>
                <a:cs typeface="Times New Roman" panose="02020603050405020304" pitchFamily="18" charset="0"/>
              </a:rPr>
              <a:t>YEARLY TREND OF ACTIVE POWER CONSUMPTION </a:t>
            </a:r>
          </a:p>
        </p:txBody>
      </p:sp>
      <p:pic>
        <p:nvPicPr>
          <p:cNvPr id="5" name="Content Placeholder 4">
            <a:extLst>
              <a:ext uri="{FF2B5EF4-FFF2-40B4-BE49-F238E27FC236}">
                <a16:creationId xmlns:a16="http://schemas.microsoft.com/office/drawing/2014/main" id="{746CF9B1-F090-4C50-BD8D-FF40E47EE28F}"/>
              </a:ext>
            </a:extLst>
          </p:cNvPr>
          <p:cNvPicPr>
            <a:picLocks noGrp="1" noChangeAspect="1"/>
          </p:cNvPicPr>
          <p:nvPr>
            <p:ph idx="1"/>
          </p:nvPr>
        </p:nvPicPr>
        <p:blipFill>
          <a:blip r:embed="rId2"/>
          <a:stretch>
            <a:fillRect/>
          </a:stretch>
        </p:blipFill>
        <p:spPr>
          <a:xfrm>
            <a:off x="444648" y="1401069"/>
            <a:ext cx="8912158" cy="5013090"/>
          </a:xfrm>
        </p:spPr>
      </p:pic>
      <p:sp>
        <p:nvSpPr>
          <p:cNvPr id="6" name="TextBox 5">
            <a:extLst>
              <a:ext uri="{FF2B5EF4-FFF2-40B4-BE49-F238E27FC236}">
                <a16:creationId xmlns:a16="http://schemas.microsoft.com/office/drawing/2014/main" id="{1C0D6935-E386-4A73-AF8F-353066AD710D}"/>
              </a:ext>
            </a:extLst>
          </p:cNvPr>
          <p:cNvSpPr txBox="1"/>
          <p:nvPr/>
        </p:nvSpPr>
        <p:spPr>
          <a:xfrm>
            <a:off x="9543495" y="1860900"/>
            <a:ext cx="2432481"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Yearly Trend of Active power consumption shows that the average power consumed remained the same throughout the years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Hence a distributor has no necessity to increase supply.</a:t>
            </a:r>
          </a:p>
        </p:txBody>
      </p:sp>
    </p:spTree>
    <p:extLst>
      <p:ext uri="{BB962C8B-B14F-4D97-AF65-F5344CB8AC3E}">
        <p14:creationId xmlns:p14="http://schemas.microsoft.com/office/powerpoint/2010/main" val="141181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FB93-50D4-4E80-8241-7E60705A7217}"/>
              </a:ext>
            </a:extLst>
          </p:cNvPr>
          <p:cNvSpPr>
            <a:spLocks noGrp="1"/>
          </p:cNvSpPr>
          <p:nvPr>
            <p:ph type="title"/>
          </p:nvPr>
        </p:nvSpPr>
        <p:spPr>
          <a:xfrm>
            <a:off x="579436" y="319368"/>
            <a:ext cx="9404723" cy="621665"/>
          </a:xfrm>
        </p:spPr>
        <p:txBody>
          <a:bodyPr/>
          <a:lstStyle/>
          <a:p>
            <a:r>
              <a:rPr lang="en-US" sz="3200" dirty="0">
                <a:latin typeface="Times New Roman" panose="02020603050405020304" pitchFamily="18" charset="0"/>
                <a:cs typeface="Times New Roman" panose="02020603050405020304" pitchFamily="18" charset="0"/>
              </a:rPr>
              <a:t>MONTHLY TREND OF POWER CONSUMPTION</a:t>
            </a:r>
          </a:p>
        </p:txBody>
      </p:sp>
      <p:pic>
        <p:nvPicPr>
          <p:cNvPr id="5" name="Picture 4">
            <a:extLst>
              <a:ext uri="{FF2B5EF4-FFF2-40B4-BE49-F238E27FC236}">
                <a16:creationId xmlns:a16="http://schemas.microsoft.com/office/drawing/2014/main" id="{7C287BA7-D58F-49B6-AFF2-BEA605F59A04}"/>
              </a:ext>
            </a:extLst>
          </p:cNvPr>
          <p:cNvPicPr>
            <a:picLocks noChangeAspect="1"/>
          </p:cNvPicPr>
          <p:nvPr/>
        </p:nvPicPr>
        <p:blipFill>
          <a:blip r:embed="rId2"/>
          <a:stretch>
            <a:fillRect/>
          </a:stretch>
        </p:blipFill>
        <p:spPr>
          <a:xfrm>
            <a:off x="3336802" y="1418242"/>
            <a:ext cx="8562975" cy="4816673"/>
          </a:xfrm>
          <a:prstGeom prst="rect">
            <a:avLst/>
          </a:prstGeom>
        </p:spPr>
      </p:pic>
      <p:sp>
        <p:nvSpPr>
          <p:cNvPr id="6" name="TextBox 5">
            <a:extLst>
              <a:ext uri="{FF2B5EF4-FFF2-40B4-BE49-F238E27FC236}">
                <a16:creationId xmlns:a16="http://schemas.microsoft.com/office/drawing/2014/main" id="{D4AEEB58-DC9C-4A21-86E3-963282649A85}"/>
              </a:ext>
            </a:extLst>
          </p:cNvPr>
          <p:cNvSpPr txBox="1"/>
          <p:nvPr/>
        </p:nvSpPr>
        <p:spPr>
          <a:xfrm>
            <a:off x="150919" y="1793289"/>
            <a:ext cx="292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we can see from the trend we have active power consumption mildly decreasing in summer months and sharply increasing in winter months.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because during summer days low load consumption is less as daylight is more and later when winter starts, low load consumption increases.</a:t>
            </a:r>
          </a:p>
        </p:txBody>
      </p:sp>
    </p:spTree>
    <p:extLst>
      <p:ext uri="{BB962C8B-B14F-4D97-AF65-F5344CB8AC3E}">
        <p14:creationId xmlns:p14="http://schemas.microsoft.com/office/powerpoint/2010/main" val="378271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3591-10B0-4591-9010-B1E7B8FDB6DE}"/>
              </a:ext>
            </a:extLst>
          </p:cNvPr>
          <p:cNvSpPr>
            <a:spLocks noGrp="1"/>
          </p:cNvSpPr>
          <p:nvPr>
            <p:ph type="title"/>
          </p:nvPr>
        </p:nvSpPr>
        <p:spPr>
          <a:xfrm>
            <a:off x="142043" y="452718"/>
            <a:ext cx="9908791" cy="506070"/>
          </a:xfrm>
        </p:spPr>
        <p:txBody>
          <a:bodyPr/>
          <a:lstStyle/>
          <a:p>
            <a:r>
              <a:rPr lang="en-US" sz="3200" dirty="0">
                <a:latin typeface="Times New Roman" panose="02020603050405020304" pitchFamily="18" charset="0"/>
                <a:cs typeface="Times New Roman" panose="02020603050405020304" pitchFamily="18" charset="0"/>
              </a:rPr>
              <a:t>POWER CONSUMPTION DISTRIBUTION ANALYSIS</a:t>
            </a:r>
          </a:p>
        </p:txBody>
      </p:sp>
      <p:pic>
        <p:nvPicPr>
          <p:cNvPr id="5" name="Content Placeholder 4">
            <a:extLst>
              <a:ext uri="{FF2B5EF4-FFF2-40B4-BE49-F238E27FC236}">
                <a16:creationId xmlns:a16="http://schemas.microsoft.com/office/drawing/2014/main" id="{36633923-8A33-40B7-869D-0A8CF7ABCB3E}"/>
              </a:ext>
            </a:extLst>
          </p:cNvPr>
          <p:cNvPicPr>
            <a:picLocks noGrp="1" noChangeAspect="1"/>
          </p:cNvPicPr>
          <p:nvPr>
            <p:ph idx="1"/>
          </p:nvPr>
        </p:nvPicPr>
        <p:blipFill>
          <a:blip r:embed="rId2"/>
          <a:stretch>
            <a:fillRect/>
          </a:stretch>
        </p:blipFill>
        <p:spPr>
          <a:xfrm>
            <a:off x="418017" y="1475590"/>
            <a:ext cx="8763896" cy="4929692"/>
          </a:xfrm>
        </p:spPr>
      </p:pic>
      <p:sp>
        <p:nvSpPr>
          <p:cNvPr id="6" name="TextBox 5">
            <a:extLst>
              <a:ext uri="{FF2B5EF4-FFF2-40B4-BE49-F238E27FC236}">
                <a16:creationId xmlns:a16="http://schemas.microsoft.com/office/drawing/2014/main" id="{EC968905-C8DC-467B-ABD3-B3E62E85C063}"/>
              </a:ext>
            </a:extLst>
          </p:cNvPr>
          <p:cNvSpPr txBox="1"/>
          <p:nvPr/>
        </p:nvSpPr>
        <p:spPr>
          <a:xfrm>
            <a:off x="9581199" y="1667623"/>
            <a:ext cx="2192784"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Distribution analysis clearly tells that throughout in the year, highest electricity reading is observed in the meter designated to ac and water heaters.</a:t>
            </a:r>
          </a:p>
        </p:txBody>
      </p:sp>
    </p:spTree>
    <p:extLst>
      <p:ext uri="{BB962C8B-B14F-4D97-AF65-F5344CB8AC3E}">
        <p14:creationId xmlns:p14="http://schemas.microsoft.com/office/powerpoint/2010/main" val="125246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85D0-CDCF-4633-AE63-82FAAF01FEC1}"/>
              </a:ext>
            </a:extLst>
          </p:cNvPr>
          <p:cNvSpPr>
            <a:spLocks noGrp="1"/>
          </p:cNvSpPr>
          <p:nvPr>
            <p:ph type="title"/>
          </p:nvPr>
        </p:nvSpPr>
        <p:spPr>
          <a:xfrm>
            <a:off x="646111" y="452718"/>
            <a:ext cx="6305105" cy="612602"/>
          </a:xfrm>
        </p:spPr>
        <p:txBody>
          <a:bodyPr/>
          <a:lstStyle/>
          <a:p>
            <a:r>
              <a:rPr lang="en-US" sz="3200" dirty="0">
                <a:latin typeface="Times New Roman" panose="02020603050405020304" pitchFamily="18" charset="0"/>
                <a:cs typeface="Times New Roman" panose="02020603050405020304" pitchFamily="18" charset="0"/>
              </a:rPr>
              <a:t>DAILY ANALYTICS PER MONTH</a:t>
            </a:r>
          </a:p>
        </p:txBody>
      </p:sp>
      <p:pic>
        <p:nvPicPr>
          <p:cNvPr id="5" name="Content Placeholder 4">
            <a:extLst>
              <a:ext uri="{FF2B5EF4-FFF2-40B4-BE49-F238E27FC236}">
                <a16:creationId xmlns:a16="http://schemas.microsoft.com/office/drawing/2014/main" id="{832DFB8B-01E7-4851-8E7C-F7AECCD18328}"/>
              </a:ext>
            </a:extLst>
          </p:cNvPr>
          <p:cNvPicPr>
            <a:picLocks noGrp="1" noChangeAspect="1"/>
          </p:cNvPicPr>
          <p:nvPr>
            <p:ph idx="1"/>
          </p:nvPr>
        </p:nvPicPr>
        <p:blipFill>
          <a:blip r:embed="rId2"/>
          <a:stretch>
            <a:fillRect/>
          </a:stretch>
        </p:blipFill>
        <p:spPr>
          <a:xfrm>
            <a:off x="3813784" y="1863895"/>
            <a:ext cx="8073576" cy="4541387"/>
          </a:xfrm>
        </p:spPr>
      </p:pic>
      <p:sp>
        <p:nvSpPr>
          <p:cNvPr id="6" name="TextBox 5">
            <a:extLst>
              <a:ext uri="{FF2B5EF4-FFF2-40B4-BE49-F238E27FC236}">
                <a16:creationId xmlns:a16="http://schemas.microsoft.com/office/drawing/2014/main" id="{FC5658A3-430B-4C28-9920-9A67569A0DD5}"/>
              </a:ext>
            </a:extLst>
          </p:cNvPr>
          <p:cNvSpPr txBox="1"/>
          <p:nvPr/>
        </p:nvSpPr>
        <p:spPr>
          <a:xfrm>
            <a:off x="390617" y="2274838"/>
            <a:ext cx="318708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specific month’s consumption data has been selected using SQL query.</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was observed that there are regular spikes in consumptions during weekends.</a:t>
            </a:r>
          </a:p>
        </p:txBody>
      </p:sp>
    </p:spTree>
    <p:extLst>
      <p:ext uri="{BB962C8B-B14F-4D97-AF65-F5344CB8AC3E}">
        <p14:creationId xmlns:p14="http://schemas.microsoft.com/office/powerpoint/2010/main" val="2139070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1852-336C-4B1F-9736-4F9F6C281CE9}"/>
              </a:ext>
            </a:extLst>
          </p:cNvPr>
          <p:cNvSpPr>
            <a:spLocks noGrp="1"/>
          </p:cNvSpPr>
          <p:nvPr>
            <p:ph type="title"/>
          </p:nvPr>
        </p:nvSpPr>
        <p:spPr>
          <a:xfrm>
            <a:off x="646111" y="452718"/>
            <a:ext cx="3339963" cy="514948"/>
          </a:xfrm>
        </p:spPr>
        <p:txBody>
          <a:bodyPr/>
          <a:lstStyle/>
          <a:p>
            <a:r>
              <a:rPr lang="en-US" sz="3200"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EC39457F-2DF2-4C64-96D3-3BA3CCE779A1}"/>
              </a:ext>
            </a:extLst>
          </p:cNvPr>
          <p:cNvSpPr txBox="1"/>
          <p:nvPr/>
        </p:nvSpPr>
        <p:spPr>
          <a:xfrm>
            <a:off x="807868" y="1154097"/>
            <a:ext cx="9374819"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Tune a big data system to obtain real time data and perform time series forecasting based on trend and seasonality.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Perform Machine Learning Clustering Model for the given data set using SPARKML to identify clusters based on usage patterns which can be used to segregate supply based on the clusters.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scope of this project can be extended not only to electricity generators but also to power plants which produce energy through different sources such as crude oil, wind, water and renewable resources. This can help in sustainable usage of non-renewable energy sources which can be made everlasting and accessible for a longer period of time for any energy production and consumption unit.</a:t>
            </a:r>
          </a:p>
        </p:txBody>
      </p:sp>
      <p:pic>
        <p:nvPicPr>
          <p:cNvPr id="5" name="Picture 4">
            <a:extLst>
              <a:ext uri="{FF2B5EF4-FFF2-40B4-BE49-F238E27FC236}">
                <a16:creationId xmlns:a16="http://schemas.microsoft.com/office/drawing/2014/main" id="{7BF0B9AA-7A45-454A-AC7A-05C6C31A82C0}"/>
              </a:ext>
            </a:extLst>
          </p:cNvPr>
          <p:cNvPicPr/>
          <p:nvPr/>
        </p:nvPicPr>
        <p:blipFill>
          <a:blip r:embed="rId2"/>
          <a:stretch>
            <a:fillRect/>
          </a:stretch>
        </p:blipFill>
        <p:spPr>
          <a:xfrm>
            <a:off x="2923804" y="3895073"/>
            <a:ext cx="6143995" cy="2634615"/>
          </a:xfrm>
          <a:prstGeom prst="rect">
            <a:avLst/>
          </a:prstGeom>
        </p:spPr>
      </p:pic>
    </p:spTree>
    <p:extLst>
      <p:ext uri="{BB962C8B-B14F-4D97-AF65-F5344CB8AC3E}">
        <p14:creationId xmlns:p14="http://schemas.microsoft.com/office/powerpoint/2010/main" val="3167166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A7F51BDE-D5A4-48C5-8BAC-1CEEB67386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46" b="16300"/>
          <a:stretch/>
        </p:blipFill>
        <p:spPr bwMode="auto">
          <a:xfrm>
            <a:off x="1143897" y="643467"/>
            <a:ext cx="9904205" cy="5571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54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BC87B9-B11B-442E-ABCF-36BBCFE3303D}"/>
              </a:ext>
            </a:extLst>
          </p:cNvPr>
          <p:cNvPicPr>
            <a:picLocks noChangeAspect="1"/>
          </p:cNvPicPr>
          <p:nvPr/>
        </p:nvPicPr>
        <p:blipFill rotWithShape="1">
          <a:blip r:embed="rId2">
            <a:alphaModFix amt="25000"/>
            <a:grayscl/>
            <a:extLst/>
          </a:blip>
          <a:srcRect l="3085" r="8470" b="-1"/>
          <a:stretch/>
        </p:blipFill>
        <p:spPr>
          <a:xfrm>
            <a:off x="20" y="-1"/>
            <a:ext cx="12191980" cy="6858000"/>
          </a:xfrm>
          <a:prstGeom prst="rect">
            <a:avLst/>
          </a:prstGeom>
        </p:spPr>
      </p:pic>
      <p:sp>
        <p:nvSpPr>
          <p:cNvPr id="5" name="TextBox 4">
            <a:extLst>
              <a:ext uri="{FF2B5EF4-FFF2-40B4-BE49-F238E27FC236}">
                <a16:creationId xmlns:a16="http://schemas.microsoft.com/office/drawing/2014/main" id="{067BC06F-69CF-455F-9D8F-07AEC6D99F31}"/>
              </a:ext>
            </a:extLst>
          </p:cNvPr>
          <p:cNvSpPr txBox="1"/>
          <p:nvPr/>
        </p:nvSpPr>
        <p:spPr>
          <a:xfrm>
            <a:off x="1622729" y="1671179"/>
            <a:ext cx="8946541" cy="4195481"/>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pPr>
            <a:r>
              <a:rPr lang="en-US" sz="2800" b="0" i="0" kern="1200" dirty="0">
                <a:solidFill>
                  <a:schemeClr val="tx1"/>
                </a:solidFill>
                <a:latin typeface="Times New Roman" panose="02020603050405020304" pitchFamily="18" charset="0"/>
                <a:ea typeface="+mj-ea"/>
                <a:cs typeface="Times New Roman" panose="02020603050405020304" pitchFamily="18" charset="0"/>
              </a:rPr>
              <a:t>REFERENCES</a:t>
            </a:r>
          </a:p>
          <a:p>
            <a:pPr>
              <a:lnSpc>
                <a:spcPct val="90000"/>
              </a:lnSpc>
              <a:spcBef>
                <a:spcPts val="1000"/>
              </a:spcBef>
              <a:buClr>
                <a:schemeClr val="bg2">
                  <a:lumMod val="40000"/>
                  <a:lumOff val="60000"/>
                </a:schemeClr>
              </a:buClr>
              <a:buSzPct val="80000"/>
              <a:buFont typeface="Wingdings 3" charset="2"/>
              <a:buChar char=""/>
            </a:pPr>
            <a:endParaRPr lang="en-US" sz="1300" b="0" i="0" kern="1200" dirty="0">
              <a:solidFill>
                <a:schemeClr val="tx1"/>
              </a:solidFill>
              <a:latin typeface="+mj-lt"/>
              <a:ea typeface="+mj-ea"/>
              <a:cs typeface="+mj-cs"/>
            </a:endParaRPr>
          </a:p>
          <a:p>
            <a:pPr>
              <a:lnSpc>
                <a:spcPct val="90000"/>
              </a:lnSpc>
              <a:spcBef>
                <a:spcPts val="1000"/>
              </a:spcBef>
              <a:buClr>
                <a:schemeClr val="bg2">
                  <a:lumMod val="40000"/>
                  <a:lumOff val="60000"/>
                </a:schemeClr>
              </a:buClr>
              <a:buSzPct val="80000"/>
            </a:pPr>
            <a:r>
              <a:rPr lang="en-US" sz="1600" b="0" i="0" kern="1200" dirty="0">
                <a:solidFill>
                  <a:schemeClr val="tx1"/>
                </a:solidFill>
                <a:latin typeface="Times New Roman" panose="02020603050405020304" pitchFamily="18" charset="0"/>
                <a:ea typeface="+mj-ea"/>
                <a:cs typeface="Times New Roman" panose="02020603050405020304" pitchFamily="18" charset="0"/>
              </a:rPr>
              <a:t>Azure Databricks Quickstart (October 2019), Documentation Retrieved from, </a:t>
            </a:r>
            <a:r>
              <a:rPr lang="en-US" sz="1600" b="0" i="0" u="sng" kern="1200" dirty="0">
                <a:solidFill>
                  <a:schemeClr val="tx1"/>
                </a:solidFill>
                <a:latin typeface="Times New Roman" panose="02020603050405020304" pitchFamily="18" charset="0"/>
                <a:ea typeface="+mj-ea"/>
                <a:cs typeface="Times New Roman" panose="02020603050405020304" pitchFamily="18" charset="0"/>
                <a:hlinkClick r:id="rId3"/>
              </a:rPr>
              <a:t>https://docs.azuredatabricks.net/getting-started/quick-start.html</a:t>
            </a:r>
            <a:endParaRPr lang="en-US" sz="1600" b="0" i="0" u="sng"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pPr>
            <a:br>
              <a:rPr lang="en-US" sz="1600" b="0" i="0" kern="1200" dirty="0">
                <a:solidFill>
                  <a:schemeClr val="tx1"/>
                </a:solidFill>
                <a:latin typeface="Times New Roman" panose="02020603050405020304" pitchFamily="18" charset="0"/>
                <a:ea typeface="+mj-ea"/>
                <a:cs typeface="Times New Roman" panose="02020603050405020304" pitchFamily="18" charset="0"/>
              </a:rPr>
            </a:br>
            <a:r>
              <a:rPr lang="en-US" sz="1600" b="0" i="0" kern="1200" dirty="0">
                <a:solidFill>
                  <a:schemeClr val="tx1"/>
                </a:solidFill>
                <a:latin typeface="Times New Roman" panose="02020603050405020304" pitchFamily="18" charset="0"/>
                <a:ea typeface="+mj-ea"/>
                <a:cs typeface="Times New Roman" panose="02020603050405020304" pitchFamily="18" charset="0"/>
              </a:rPr>
              <a:t>Azure Blob Storage (October 2019), Documentation Retrieved from, </a:t>
            </a:r>
            <a:r>
              <a:rPr lang="en-US" sz="1600" b="0" i="0" kern="1200" dirty="0">
                <a:solidFill>
                  <a:schemeClr val="tx1"/>
                </a:solidFill>
                <a:latin typeface="Times New Roman" panose="02020603050405020304" pitchFamily="18" charset="0"/>
                <a:ea typeface="+mj-ea"/>
                <a:cs typeface="Times New Roman" panose="02020603050405020304" pitchFamily="18" charset="0"/>
                <a:hlinkClick r:id="rId4"/>
              </a:rPr>
              <a:t>https://docs.databricks.com/data/data-sources/azure/azure-storage.html</a:t>
            </a:r>
            <a:endParaRPr lang="en-US" sz="1600" b="0" i="0"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pPr>
            <a:endParaRPr lang="en-US" sz="1600" b="0" i="0"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pPr>
            <a:r>
              <a:rPr lang="en-US" sz="1600" b="0" i="0" kern="1200" dirty="0">
                <a:solidFill>
                  <a:schemeClr val="tx1"/>
                </a:solidFill>
                <a:latin typeface="Times New Roman" panose="02020603050405020304" pitchFamily="18" charset="0"/>
                <a:ea typeface="+mj-ea"/>
                <a:cs typeface="Times New Roman" panose="02020603050405020304" pitchFamily="18" charset="0"/>
              </a:rPr>
              <a:t>Epydoc(November 2014), RDD Functions in Spark, Documentation Retrieved from, </a:t>
            </a:r>
            <a:r>
              <a:rPr lang="en-US" sz="1600" b="0" i="0" kern="1200" dirty="0">
                <a:solidFill>
                  <a:schemeClr val="tx1"/>
                </a:solidFill>
                <a:latin typeface="Times New Roman" panose="02020603050405020304" pitchFamily="18" charset="0"/>
                <a:ea typeface="+mj-ea"/>
                <a:cs typeface="Times New Roman" panose="02020603050405020304" pitchFamily="18" charset="0"/>
                <a:hlinkClick r:id="rId5"/>
              </a:rPr>
              <a:t>https://spark.apache.org/docs/1.1.1/api/python/pyspark.rdd.RDD-class.html</a:t>
            </a:r>
            <a:endParaRPr lang="en-US" sz="1600" b="0" i="0"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pPr>
            <a:endParaRPr lang="en-US" sz="1600" b="0" i="0"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pPr>
            <a:r>
              <a:rPr lang="en-US" sz="1600" b="0" i="0" kern="1200" dirty="0">
                <a:solidFill>
                  <a:schemeClr val="tx1"/>
                </a:solidFill>
                <a:latin typeface="Times New Roman" panose="02020603050405020304" pitchFamily="18" charset="0"/>
                <a:ea typeface="+mj-ea"/>
                <a:cs typeface="Times New Roman" panose="02020603050405020304" pitchFamily="18" charset="0"/>
              </a:rPr>
              <a:t>Joshua Daniel Rhodes (May 2014), Optimal residential energy consumption, prediction, and analysis, Retrieved from, </a:t>
            </a:r>
            <a:r>
              <a:rPr lang="en-US" sz="1600" b="0" i="0" kern="1200" dirty="0">
                <a:solidFill>
                  <a:schemeClr val="tx1"/>
                </a:solidFill>
                <a:latin typeface="Times New Roman" panose="02020603050405020304" pitchFamily="18" charset="0"/>
                <a:ea typeface="+mj-ea"/>
                <a:cs typeface="Times New Roman" panose="02020603050405020304" pitchFamily="18" charset="0"/>
                <a:hlinkClick r:id="rId6"/>
              </a:rPr>
              <a:t>https://repositories.lib.utexas.edu/handle/2152/33342</a:t>
            </a:r>
            <a:endParaRPr lang="en-US" sz="1600" b="0" i="0" kern="1200" dirty="0">
              <a:solidFill>
                <a:schemeClr val="tx1"/>
              </a:solidFill>
              <a:latin typeface="Times New Roman" panose="02020603050405020304" pitchFamily="18" charset="0"/>
              <a:ea typeface="+mj-ea"/>
              <a:cs typeface="Times New Roman" panose="02020603050405020304" pitchFamily="18" charset="0"/>
            </a:endParaRPr>
          </a:p>
          <a:p>
            <a:pPr>
              <a:lnSpc>
                <a:spcPct val="90000"/>
              </a:lnSpc>
              <a:spcBef>
                <a:spcPts val="1000"/>
              </a:spcBef>
              <a:buClr>
                <a:schemeClr val="bg2">
                  <a:lumMod val="40000"/>
                  <a:lumOff val="60000"/>
                </a:schemeClr>
              </a:buClr>
              <a:buSzPct val="80000"/>
              <a:buFont typeface="Wingdings 3" charset="2"/>
              <a:buChar char=""/>
            </a:pPr>
            <a:endParaRPr lang="en-US" sz="1300" b="0" i="0" kern="1200" dirty="0">
              <a:solidFill>
                <a:schemeClr val="tx1"/>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1300" b="0" i="0" kern="1200" dirty="0">
              <a:solidFill>
                <a:schemeClr val="tx1"/>
              </a:solidFill>
              <a:latin typeface="+mj-lt"/>
              <a:ea typeface="+mj-ea"/>
              <a:cs typeface="+mj-cs"/>
            </a:endParaRPr>
          </a:p>
        </p:txBody>
      </p:sp>
    </p:spTree>
    <p:extLst>
      <p:ext uri="{BB962C8B-B14F-4D97-AF65-F5344CB8AC3E}">
        <p14:creationId xmlns:p14="http://schemas.microsoft.com/office/powerpoint/2010/main" val="322195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FA6C-868D-48EB-9634-1223CF0DB86E}"/>
              </a:ext>
            </a:extLst>
          </p:cNvPr>
          <p:cNvSpPr>
            <a:spLocks noGrp="1"/>
          </p:cNvSpPr>
          <p:nvPr>
            <p:ph type="title"/>
          </p:nvPr>
        </p:nvSpPr>
        <p:spPr>
          <a:xfrm>
            <a:off x="646111" y="452718"/>
            <a:ext cx="9404723" cy="1400530"/>
          </a:xfrm>
        </p:spPr>
        <p:txBody>
          <a:bodyPr>
            <a:normAutofit/>
          </a:bodyPr>
          <a:lstStyle/>
          <a:p>
            <a:r>
              <a:rPr lang="en-US" sz="4200">
                <a:latin typeface="Times New Roman" panose="02020603050405020304" pitchFamily="18" charset="0"/>
                <a:cs typeface="Times New Roman" panose="02020603050405020304" pitchFamily="18" charset="0"/>
              </a:rPr>
              <a:t>THE PROBLEM ASSOCIATED</a:t>
            </a:r>
          </a:p>
        </p:txBody>
      </p:sp>
      <p:pic>
        <p:nvPicPr>
          <p:cNvPr id="1028" name="Picture 4" descr="Related image">
            <a:extLst>
              <a:ext uri="{FF2B5EF4-FFF2-40B4-BE49-F238E27FC236}">
                <a16:creationId xmlns:a16="http://schemas.microsoft.com/office/drawing/2014/main" id="{AD0ABA88-1D87-4268-921D-EB683CA23E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65" r="-4" b="-4"/>
          <a:stretch/>
        </p:blipFill>
        <p:spPr bwMode="auto">
          <a:xfrm>
            <a:off x="1074602" y="4200888"/>
            <a:ext cx="3354524" cy="2114187"/>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energy producer">
            <a:extLst>
              <a:ext uri="{FF2B5EF4-FFF2-40B4-BE49-F238E27FC236}">
                <a16:creationId xmlns:a16="http://schemas.microsoft.com/office/drawing/2014/main" id="{03E1C72A-A986-48DA-B5E1-3930755902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7"/>
          <a:stretch/>
        </p:blipFill>
        <p:spPr bwMode="auto">
          <a:xfrm>
            <a:off x="1074601" y="1676400"/>
            <a:ext cx="3278323" cy="2285998"/>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BE010A-83B5-403E-AD7C-B9A2B04C6C83}"/>
              </a:ext>
            </a:extLst>
          </p:cNvPr>
          <p:cNvSpPr>
            <a:spLocks noGrp="1"/>
          </p:cNvSpPr>
          <p:nvPr>
            <p:ph idx="1"/>
          </p:nvPr>
        </p:nvSpPr>
        <p:spPr>
          <a:xfrm>
            <a:off x="4781414" y="2005293"/>
            <a:ext cx="5343202" cy="4195481"/>
          </a:xfrm>
        </p:spPr>
        <p:txBody>
          <a:bodyPr>
            <a:normAutofit/>
          </a:bodyPr>
          <a:lstStyle/>
          <a:p>
            <a:r>
              <a:rPr lang="en-US" sz="2000" dirty="0">
                <a:latin typeface="Times New Roman" panose="02020603050405020304" pitchFamily="18" charset="0"/>
                <a:cs typeface="Times New Roman" panose="02020603050405020304" pitchFamily="18" charset="0"/>
              </a:rPr>
              <a:t>For Energy industries, the problem associated for Producers is to identify whether they are supplying for demand and generating ROI in a sustainable and profitable way.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 Energy consumers, the problem associated with consumers is to maintain optimal usage of supplied energy to avoid higher bills.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70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grass, outdoor, large, flock&#10;&#10;Description automatically generated">
            <a:extLst>
              <a:ext uri="{FF2B5EF4-FFF2-40B4-BE49-F238E27FC236}">
                <a16:creationId xmlns:a16="http://schemas.microsoft.com/office/drawing/2014/main" id="{6ABD781D-6236-428B-BFEB-59D8F6A5F5F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0196" r="4027" b="1"/>
          <a:stretch/>
        </p:blipFill>
        <p:spPr>
          <a:xfrm>
            <a:off x="20" y="-1"/>
            <a:ext cx="12191980" cy="6858000"/>
          </a:xfrm>
          <a:prstGeom prst="rect">
            <a:avLst/>
          </a:prstGeom>
        </p:spPr>
      </p:pic>
      <p:sp>
        <p:nvSpPr>
          <p:cNvPr id="2" name="Title 1">
            <a:extLst>
              <a:ext uri="{FF2B5EF4-FFF2-40B4-BE49-F238E27FC236}">
                <a16:creationId xmlns:a16="http://schemas.microsoft.com/office/drawing/2014/main" id="{03ED3AFC-C541-4AF9-9603-990E0E67FD7B}"/>
              </a:ext>
            </a:extLst>
          </p:cNvPr>
          <p:cNvSpPr>
            <a:spLocks noGrp="1"/>
          </p:cNvSpPr>
          <p:nvPr>
            <p:ph type="title"/>
          </p:nvPr>
        </p:nvSpPr>
        <p:spPr>
          <a:xfrm>
            <a:off x="646111" y="452718"/>
            <a:ext cx="9404723" cy="1400530"/>
          </a:xfrm>
        </p:spPr>
        <p:txBody>
          <a:bodyPr>
            <a:normAutofit/>
          </a:bodyPr>
          <a:lstStyle/>
          <a:p>
            <a:r>
              <a:rPr lang="en-US" sz="4200">
                <a:latin typeface="Times New Roman" panose="02020603050405020304" pitchFamily="18" charset="0"/>
                <a:cs typeface="Times New Roman" panose="02020603050405020304" pitchFamily="18" charset="0"/>
              </a:rPr>
              <a:t>THE OBJECTIVE (SOLUTION METHODOLOGY)</a:t>
            </a:r>
          </a:p>
        </p:txBody>
      </p:sp>
      <p:sp>
        <p:nvSpPr>
          <p:cNvPr id="11"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E4FEF3-96D7-42BB-A9C0-750715F9E28B}"/>
              </a:ext>
            </a:extLst>
          </p:cNvPr>
          <p:cNvSpPr>
            <a:spLocks noGrp="1"/>
          </p:cNvSpPr>
          <p:nvPr>
            <p:ph idx="1"/>
          </p:nvPr>
        </p:nvSpPr>
        <p:spPr>
          <a:xfrm>
            <a:off x="1495907" y="2305967"/>
            <a:ext cx="8946541" cy="4195481"/>
          </a:xfrm>
        </p:spPr>
        <p:txBody>
          <a:bodyPr>
            <a:normAutofit/>
          </a:bodyPr>
          <a:lstStyle/>
          <a:p>
            <a:r>
              <a:rPr lang="en-US" sz="2000" dirty="0">
                <a:latin typeface="Times New Roman" panose="02020603050405020304" pitchFamily="18" charset="0"/>
                <a:cs typeface="Times New Roman" panose="02020603050405020304" pitchFamily="18" charset="0"/>
              </a:rPr>
              <a:t>To analyze the amount of energy consumed in a household which is given to us as a timeseries and derive patterns from the obtained real time data. </a:t>
            </a:r>
          </a:p>
          <a:p>
            <a:r>
              <a:rPr lang="en-US" sz="2000" dirty="0">
                <a:latin typeface="Times New Roman" panose="02020603050405020304" pitchFamily="18" charset="0"/>
                <a:cs typeface="Times New Roman" panose="02020603050405020304" pitchFamily="18" charset="0"/>
              </a:rPr>
              <a:t>To produce and supply based on customer needs during specific time periods to avoid wastage. </a:t>
            </a:r>
          </a:p>
          <a:p>
            <a:r>
              <a:rPr lang="en-US" sz="2000" dirty="0">
                <a:latin typeface="Times New Roman" panose="02020603050405020304" pitchFamily="18" charset="0"/>
                <a:cs typeface="Times New Roman" panose="02020603050405020304" pitchFamily="18" charset="0"/>
              </a:rPr>
              <a:t>To understand consumer’s own household’s energy patterns which will eventually help towards energy conservation and bill reduction</a:t>
            </a:r>
            <a:r>
              <a:rPr lang="en-US" sz="2000" dirty="0"/>
              <a:t>.</a:t>
            </a:r>
          </a:p>
        </p:txBody>
      </p:sp>
    </p:spTree>
    <p:extLst>
      <p:ext uri="{BB962C8B-B14F-4D97-AF65-F5344CB8AC3E}">
        <p14:creationId xmlns:p14="http://schemas.microsoft.com/office/powerpoint/2010/main" val="353196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1FB9-A1BE-41D9-BC4A-B6399F77229B}"/>
              </a:ext>
            </a:extLst>
          </p:cNvPr>
          <p:cNvSpPr>
            <a:spLocks noGrp="1"/>
          </p:cNvSpPr>
          <p:nvPr>
            <p:ph type="title"/>
          </p:nvPr>
        </p:nvSpPr>
        <p:spPr>
          <a:xfrm>
            <a:off x="215784" y="328430"/>
            <a:ext cx="9404723" cy="532703"/>
          </a:xfrm>
        </p:spPr>
        <p:txBody>
          <a:bodyPr/>
          <a:lstStyle/>
          <a:p>
            <a:r>
              <a:rPr lang="en-US" sz="3200" dirty="0">
                <a:latin typeface="Times New Roman" panose="02020603050405020304" pitchFamily="18" charset="0"/>
                <a:cs typeface="Times New Roman" panose="02020603050405020304" pitchFamily="18" charset="0"/>
              </a:rPr>
              <a:t>DATA DICTIONARY</a:t>
            </a:r>
          </a:p>
        </p:txBody>
      </p:sp>
      <p:sp>
        <p:nvSpPr>
          <p:cNvPr id="3" name="Content Placeholder 2">
            <a:extLst>
              <a:ext uri="{FF2B5EF4-FFF2-40B4-BE49-F238E27FC236}">
                <a16:creationId xmlns:a16="http://schemas.microsoft.com/office/drawing/2014/main" id="{2B4C6105-87B8-4A46-BD1B-D78E8D7FFE6E}"/>
              </a:ext>
            </a:extLst>
          </p:cNvPr>
          <p:cNvSpPr>
            <a:spLocks noGrp="1"/>
          </p:cNvSpPr>
          <p:nvPr>
            <p:ph idx="1"/>
          </p:nvPr>
        </p:nvSpPr>
        <p:spPr>
          <a:xfrm>
            <a:off x="215784" y="1120719"/>
            <a:ext cx="11760432" cy="5639626"/>
          </a:xfrm>
        </p:spPr>
        <p:txBody>
          <a:bodyPr>
            <a:normAutofit/>
          </a:bodyPr>
          <a:lstStyle/>
          <a:p>
            <a:r>
              <a:rPr lang="en-US" sz="1800" b="1" dirty="0">
                <a:latin typeface="Times New Roman" panose="02020603050405020304" pitchFamily="18" charset="0"/>
                <a:cs typeface="Times New Roman" panose="02020603050405020304" pitchFamily="18" charset="0"/>
              </a:rPr>
              <a:t>Dataset Source</a:t>
            </a:r>
            <a:r>
              <a:rPr lang="en-US" sz="1800" dirty="0">
                <a:latin typeface="Times New Roman" panose="02020603050405020304" pitchFamily="18" charset="0"/>
                <a:cs typeface="Times New Roman" panose="02020603050405020304" pitchFamily="18" charset="0"/>
              </a:rPr>
              <a:t>: </a:t>
            </a:r>
          </a:p>
          <a:p>
            <a:pPr marL="0" indent="0">
              <a:buNone/>
            </a:pPr>
            <a:r>
              <a:rPr lang="en-US" sz="1800" u="sng" dirty="0">
                <a:latin typeface="Times New Roman" panose="02020603050405020304" pitchFamily="18" charset="0"/>
                <a:cs typeface="Times New Roman" panose="02020603050405020304" pitchFamily="18" charset="0"/>
                <a:hlinkClick r:id="rId2"/>
              </a:rPr>
              <a:t>http://archive.ics.uci.edu/ml/datasets/Individual+household+electric+power+consumption</a:t>
            </a:r>
            <a:endParaRPr lang="en-US" sz="1800" u="sng" dirty="0">
              <a:latin typeface="Times New Roman" panose="02020603050405020304" pitchFamily="18" charset="0"/>
              <a:cs typeface="Times New Roman" panose="02020603050405020304" pitchFamily="18" charset="0"/>
            </a:endParaRPr>
          </a:p>
          <a:p>
            <a:pPr>
              <a:lnSpc>
                <a:spcPct val="200000"/>
              </a:lnSpc>
            </a:pPr>
            <a:r>
              <a:rPr lang="en-US" sz="1800" b="1" dirty="0">
                <a:latin typeface="Times New Roman" panose="02020603050405020304" pitchFamily="18" charset="0"/>
                <a:cs typeface="Times New Roman" panose="02020603050405020304" pitchFamily="18" charset="0"/>
              </a:rPr>
              <a:t>Dataset Description:</a:t>
            </a:r>
          </a:p>
          <a:p>
            <a:pPr marL="0" marR="0" indent="0" algn="just">
              <a:lnSpc>
                <a:spcPct val="110000"/>
              </a:lnSpc>
              <a:spcBef>
                <a:spcPts val="0"/>
              </a:spcBef>
              <a:spcAft>
                <a:spcPts val="800"/>
              </a:spcAft>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This archive contains 2075259 measurements gathered in a house located in Sochaux (7km of Paris, France) between December 2006 and November 2010 (47 months) and 9 features as mentioned below.</a:t>
            </a: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date: Date in format dd/mm/yyyy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time: time in format hh:mm:ss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global_active_power: household global minute-averaged active power (in kilowatt). Used by low load devices such as bulbs, fans etc.</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global_reactive_power: household global minute-averaged reactive power (in kilowatt). Surplus power not used at the time period.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voltage: minute-averaged voltage (in volt)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global_intensity: household global minute-averaged current intensity (in ampere)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sub_metering_1: energy sub-metering No. 1 (in watt-hour of active energy). It corresponds to the kitchen, containing mainly a dishwasher, an oven and a microwave (hot plates are not electric but gas powered).</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sub_metering_2: energy sub-metering No. 2 (in watt-hour of active energy). It corresponds to the laundry room, containing a washing-machine, a tumble-drier, a refrigerator and a light.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0"/>
              </a:spcBef>
              <a:spcAft>
                <a:spcPts val="800"/>
              </a:spcAft>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sub_metering_3: energy sub-metering No. 3 (in watt-hour of active energy). It corresponds to an electric water-heater and an air-conditioner.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24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24FA-2023-4E9C-A6E6-7BD57C68D323}"/>
              </a:ext>
            </a:extLst>
          </p:cNvPr>
          <p:cNvSpPr>
            <a:spLocks noGrp="1"/>
          </p:cNvSpPr>
          <p:nvPr>
            <p:ph type="title"/>
          </p:nvPr>
        </p:nvSpPr>
        <p:spPr>
          <a:xfrm>
            <a:off x="646111" y="452718"/>
            <a:ext cx="9404723" cy="656991"/>
          </a:xfrm>
        </p:spPr>
        <p:txBody>
          <a:bodyPr/>
          <a:lstStyle/>
          <a:p>
            <a:r>
              <a:rPr lang="en-US" sz="3600" dirty="0">
                <a:latin typeface="Times New Roman" panose="02020603050405020304" pitchFamily="18" charset="0"/>
                <a:cs typeface="Times New Roman" panose="02020603050405020304" pitchFamily="18" charset="0"/>
              </a:rPr>
              <a:t>DATA PROCESS WORKFLOW</a:t>
            </a:r>
          </a:p>
        </p:txBody>
      </p:sp>
      <p:sp>
        <p:nvSpPr>
          <p:cNvPr id="4" name="TextBox 3">
            <a:extLst>
              <a:ext uri="{FF2B5EF4-FFF2-40B4-BE49-F238E27FC236}">
                <a16:creationId xmlns:a16="http://schemas.microsoft.com/office/drawing/2014/main" id="{63EB66DD-7A43-45BC-81FA-10D0DAAA2EA8}"/>
              </a:ext>
            </a:extLst>
          </p:cNvPr>
          <p:cNvSpPr txBox="1"/>
          <p:nvPr/>
        </p:nvSpPr>
        <p:spPr>
          <a:xfrm>
            <a:off x="560604" y="2435313"/>
            <a:ext cx="1028498" cy="646331"/>
          </a:xfrm>
          <a:prstGeom prst="rect">
            <a:avLst/>
          </a:prstGeom>
          <a:solidFill>
            <a:schemeClr val="tx1"/>
          </a:solidFill>
          <a:ln>
            <a:solidFill>
              <a:schemeClr val="bg1"/>
            </a:solidFill>
          </a:ln>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Input Data</a:t>
            </a:r>
          </a:p>
        </p:txBody>
      </p:sp>
      <p:cxnSp>
        <p:nvCxnSpPr>
          <p:cNvPr id="6" name="Straight Arrow Connector 5">
            <a:extLst>
              <a:ext uri="{FF2B5EF4-FFF2-40B4-BE49-F238E27FC236}">
                <a16:creationId xmlns:a16="http://schemas.microsoft.com/office/drawing/2014/main" id="{B51B1280-03F3-4FFD-A10A-668D8A88ADBE}"/>
              </a:ext>
            </a:extLst>
          </p:cNvPr>
          <p:cNvCxnSpPr>
            <a:cxnSpLocks/>
          </p:cNvCxnSpPr>
          <p:nvPr/>
        </p:nvCxnSpPr>
        <p:spPr>
          <a:xfrm flipV="1">
            <a:off x="1589103" y="2749579"/>
            <a:ext cx="1127464" cy="89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Image result for azure pyspark">
            <a:extLst>
              <a:ext uri="{FF2B5EF4-FFF2-40B4-BE49-F238E27FC236}">
                <a16:creationId xmlns:a16="http://schemas.microsoft.com/office/drawing/2014/main" id="{5B146B57-53FA-40A1-9A30-FE1858F00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567" y="2334851"/>
            <a:ext cx="1322773" cy="8860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spark sql">
            <a:extLst>
              <a:ext uri="{FF2B5EF4-FFF2-40B4-BE49-F238E27FC236}">
                <a16:creationId xmlns:a16="http://schemas.microsoft.com/office/drawing/2014/main" id="{C0C94531-9DF9-428A-8206-8B5936545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05" y="2325950"/>
            <a:ext cx="1447060" cy="91339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C0C589CB-8DD9-4C4D-A52B-98472857FFD8}"/>
              </a:ext>
            </a:extLst>
          </p:cNvPr>
          <p:cNvCxnSpPr>
            <a:cxnSpLocks/>
            <a:stCxn id="2050" idx="3"/>
            <a:endCxn id="2052" idx="1"/>
          </p:cNvCxnSpPr>
          <p:nvPr/>
        </p:nvCxnSpPr>
        <p:spPr>
          <a:xfrm>
            <a:off x="4039340" y="2777898"/>
            <a:ext cx="1127465" cy="47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Image result for databricks power bi">
            <a:extLst>
              <a:ext uri="{FF2B5EF4-FFF2-40B4-BE49-F238E27FC236}">
                <a16:creationId xmlns:a16="http://schemas.microsoft.com/office/drawing/2014/main" id="{034BAA45-E5A8-452D-814E-3D11A4097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505" y="2344174"/>
            <a:ext cx="1765329" cy="86744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BE292C46-0D36-4B09-94D9-F4B7143AD258}"/>
              </a:ext>
            </a:extLst>
          </p:cNvPr>
          <p:cNvCxnSpPr>
            <a:stCxn id="2052" idx="3"/>
            <a:endCxn id="2054" idx="1"/>
          </p:cNvCxnSpPr>
          <p:nvPr/>
        </p:nvCxnSpPr>
        <p:spPr>
          <a:xfrm flipV="1">
            <a:off x="6613865" y="2777897"/>
            <a:ext cx="1671640" cy="4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3CCAC4-5C72-42F4-B790-69812F794C23}"/>
              </a:ext>
            </a:extLst>
          </p:cNvPr>
          <p:cNvSpPr txBox="1"/>
          <p:nvPr/>
        </p:nvSpPr>
        <p:spPr>
          <a:xfrm>
            <a:off x="4110361" y="2362399"/>
            <a:ext cx="976544" cy="430887"/>
          </a:xfrm>
          <a:prstGeom prst="rect">
            <a:avLst/>
          </a:prstGeom>
          <a:noFill/>
        </p:spPr>
        <p:txBody>
          <a:bodyPr wrap="square" rtlCol="0">
            <a:spAutoFit/>
          </a:bodyPr>
          <a:lstStyle/>
          <a:p>
            <a:r>
              <a:rPr lang="en-US" sz="1100" dirty="0"/>
              <a:t>Understand data</a:t>
            </a:r>
          </a:p>
        </p:txBody>
      </p:sp>
      <p:sp>
        <p:nvSpPr>
          <p:cNvPr id="20" name="TextBox 19">
            <a:extLst>
              <a:ext uri="{FF2B5EF4-FFF2-40B4-BE49-F238E27FC236}">
                <a16:creationId xmlns:a16="http://schemas.microsoft.com/office/drawing/2014/main" id="{2E0F9A34-5F6B-4A39-8EF3-0ECA4EE7882F}"/>
              </a:ext>
            </a:extLst>
          </p:cNvPr>
          <p:cNvSpPr txBox="1"/>
          <p:nvPr/>
        </p:nvSpPr>
        <p:spPr>
          <a:xfrm>
            <a:off x="4119240" y="2790802"/>
            <a:ext cx="905522" cy="430887"/>
          </a:xfrm>
          <a:prstGeom prst="rect">
            <a:avLst/>
          </a:prstGeom>
          <a:noFill/>
        </p:spPr>
        <p:txBody>
          <a:bodyPr wrap="square" rtlCol="0">
            <a:spAutoFit/>
          </a:bodyPr>
          <a:lstStyle/>
          <a:p>
            <a:r>
              <a:rPr lang="en-US" sz="1100" dirty="0"/>
              <a:t>Setup Clusters</a:t>
            </a:r>
          </a:p>
        </p:txBody>
      </p:sp>
      <p:sp>
        <p:nvSpPr>
          <p:cNvPr id="21" name="TextBox 20">
            <a:extLst>
              <a:ext uri="{FF2B5EF4-FFF2-40B4-BE49-F238E27FC236}">
                <a16:creationId xmlns:a16="http://schemas.microsoft.com/office/drawing/2014/main" id="{97C7A956-1924-495F-83EA-30F99FAB4F58}"/>
              </a:ext>
            </a:extLst>
          </p:cNvPr>
          <p:cNvSpPr txBox="1"/>
          <p:nvPr/>
        </p:nvSpPr>
        <p:spPr>
          <a:xfrm>
            <a:off x="6747029" y="2362399"/>
            <a:ext cx="1447060" cy="430887"/>
          </a:xfrm>
          <a:prstGeom prst="rect">
            <a:avLst/>
          </a:prstGeom>
          <a:noFill/>
        </p:spPr>
        <p:txBody>
          <a:bodyPr wrap="square" rtlCol="0">
            <a:spAutoFit/>
          </a:bodyPr>
          <a:lstStyle/>
          <a:p>
            <a:r>
              <a:rPr lang="en-US" sz="1100" dirty="0"/>
              <a:t>Relational Tables using queries</a:t>
            </a:r>
          </a:p>
        </p:txBody>
      </p:sp>
      <p:cxnSp>
        <p:nvCxnSpPr>
          <p:cNvPr id="23" name="Connector: Elbow 22">
            <a:extLst>
              <a:ext uri="{FF2B5EF4-FFF2-40B4-BE49-F238E27FC236}">
                <a16:creationId xmlns:a16="http://schemas.microsoft.com/office/drawing/2014/main" id="{6BDBB285-6535-4495-AC04-A0FB58ADFDFF}"/>
              </a:ext>
            </a:extLst>
          </p:cNvPr>
          <p:cNvCxnSpPr>
            <a:stCxn id="2054" idx="3"/>
          </p:cNvCxnSpPr>
          <p:nvPr/>
        </p:nvCxnSpPr>
        <p:spPr>
          <a:xfrm>
            <a:off x="10050834" y="2777897"/>
            <a:ext cx="1028498" cy="128807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A2F5AD-C094-4012-A400-DAF659B8238A}"/>
              </a:ext>
            </a:extLst>
          </p:cNvPr>
          <p:cNvSpPr txBox="1"/>
          <p:nvPr/>
        </p:nvSpPr>
        <p:spPr>
          <a:xfrm>
            <a:off x="10306974" y="4065973"/>
            <a:ext cx="1544715" cy="646331"/>
          </a:xfrm>
          <a:prstGeom prst="rect">
            <a:avLst/>
          </a:prstGeom>
          <a:solidFill>
            <a:schemeClr val="tx1"/>
          </a:solidFill>
          <a:ln>
            <a:solidFill>
              <a:schemeClr val="bg1"/>
            </a:solidFill>
          </a:ln>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Business Intelligence</a:t>
            </a:r>
          </a:p>
        </p:txBody>
      </p:sp>
      <p:sp>
        <p:nvSpPr>
          <p:cNvPr id="26" name="TextBox 25">
            <a:extLst>
              <a:ext uri="{FF2B5EF4-FFF2-40B4-BE49-F238E27FC236}">
                <a16:creationId xmlns:a16="http://schemas.microsoft.com/office/drawing/2014/main" id="{9A1B1B96-E513-4221-BE68-FE0A03FDD28A}"/>
              </a:ext>
            </a:extLst>
          </p:cNvPr>
          <p:cNvSpPr txBox="1"/>
          <p:nvPr/>
        </p:nvSpPr>
        <p:spPr>
          <a:xfrm>
            <a:off x="1322773" y="3773010"/>
            <a:ext cx="66760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analytics was implemented using databricks Azure as Apache Spark is faster than MapReduce and it performs in memory computations.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PySpark tool is used to clean data if necessary and check cluster status and input our data as RDD to perform operations.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Spark SQL is used to create Relational data tables using Queries to derive business intelligence.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BI integrated into Databricks Azure to understand relational tables through plots.</a:t>
            </a:r>
          </a:p>
        </p:txBody>
      </p:sp>
    </p:spTree>
    <p:extLst>
      <p:ext uri="{BB962C8B-B14F-4D97-AF65-F5344CB8AC3E}">
        <p14:creationId xmlns:p14="http://schemas.microsoft.com/office/powerpoint/2010/main" val="150512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28F5730-9FBF-4771-A6D9-9BE530ED2B5E}"/>
              </a:ext>
            </a:extLst>
          </p:cNvPr>
          <p:cNvSpPr>
            <a:spLocks noGrp="1"/>
          </p:cNvSpPr>
          <p:nvPr>
            <p:ph type="title"/>
          </p:nvPr>
        </p:nvSpPr>
        <p:spPr>
          <a:xfrm>
            <a:off x="8083802" y="2669685"/>
            <a:ext cx="3344610" cy="1233416"/>
          </a:xfrm>
        </p:spPr>
        <p:txBody>
          <a:bodyPr vert="horz" lIns="91440" tIns="45720" rIns="91440" bIns="45720" rtlCol="0" anchor="b">
            <a:normAutofit/>
          </a:bodyPr>
          <a:lstStyle/>
          <a:p>
            <a:r>
              <a:rPr lang="en-US" sz="3200" b="0" i="0" kern="1200" dirty="0">
                <a:solidFill>
                  <a:schemeClr val="tx2"/>
                </a:solidFill>
                <a:latin typeface="Times New Roman" panose="02020603050405020304" pitchFamily="18" charset="0"/>
                <a:cs typeface="Times New Roman" panose="02020603050405020304" pitchFamily="18" charset="0"/>
              </a:rPr>
              <a:t>WHY BIG DATA SYSTEM?</a:t>
            </a:r>
          </a:p>
        </p:txBody>
      </p:sp>
      <p:sp>
        <p:nvSpPr>
          <p:cNvPr id="26" name="Rectangle 25">
            <a:extLst>
              <a:ext uri="{FF2B5EF4-FFF2-40B4-BE49-F238E27FC236}">
                <a16:creationId xmlns:a16="http://schemas.microsoft.com/office/drawing/2014/main" id="{1DB4B97F-BC4E-4607-8DED-CD7FC819F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9FC6D7D0-2F17-4AAB-8FB2-86CBA146C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2471EF-7C40-47E1-B9C9-9BEDF792030E}"/>
              </a:ext>
            </a:extLst>
          </p:cNvPr>
          <p:cNvPicPr>
            <a:picLocks noChangeAspect="1"/>
          </p:cNvPicPr>
          <p:nvPr/>
        </p:nvPicPr>
        <p:blipFill>
          <a:blip r:embed="rId7"/>
          <a:stretch>
            <a:fillRect/>
          </a:stretch>
        </p:blipFill>
        <p:spPr>
          <a:xfrm>
            <a:off x="898653" y="1558418"/>
            <a:ext cx="5737330" cy="1333929"/>
          </a:xfrm>
          <a:prstGeom prst="rect">
            <a:avLst/>
          </a:prstGeom>
          <a:effectLst/>
        </p:spPr>
      </p:pic>
      <p:pic>
        <p:nvPicPr>
          <p:cNvPr id="9" name="Picture 8">
            <a:extLst>
              <a:ext uri="{FF2B5EF4-FFF2-40B4-BE49-F238E27FC236}">
                <a16:creationId xmlns:a16="http://schemas.microsoft.com/office/drawing/2014/main" id="{C39B2273-1675-428E-A195-27430C4FA459}"/>
              </a:ext>
            </a:extLst>
          </p:cNvPr>
          <p:cNvPicPr>
            <a:picLocks noChangeAspect="1"/>
          </p:cNvPicPr>
          <p:nvPr/>
        </p:nvPicPr>
        <p:blipFill>
          <a:blip r:embed="rId8"/>
          <a:stretch>
            <a:fillRect/>
          </a:stretch>
        </p:blipFill>
        <p:spPr>
          <a:xfrm>
            <a:off x="761206" y="4103516"/>
            <a:ext cx="5869560" cy="1320651"/>
          </a:xfrm>
          <a:prstGeom prst="rect">
            <a:avLst/>
          </a:prstGeom>
          <a:effectLst/>
        </p:spPr>
      </p:pic>
    </p:spTree>
    <p:extLst>
      <p:ext uri="{BB962C8B-B14F-4D97-AF65-F5344CB8AC3E}">
        <p14:creationId xmlns:p14="http://schemas.microsoft.com/office/powerpoint/2010/main" val="42604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F4BC-72F8-412B-8E2A-3050B9C6D015}"/>
              </a:ext>
            </a:extLst>
          </p:cNvPr>
          <p:cNvSpPr>
            <a:spLocks noGrp="1"/>
          </p:cNvSpPr>
          <p:nvPr>
            <p:ph type="title"/>
          </p:nvPr>
        </p:nvSpPr>
        <p:spPr>
          <a:xfrm>
            <a:off x="646111" y="452718"/>
            <a:ext cx="9404723" cy="710257"/>
          </a:xfrm>
        </p:spPr>
        <p:txBody>
          <a:bodyPr/>
          <a:lstStyle/>
          <a:p>
            <a:r>
              <a:rPr lang="en-US" sz="3600" dirty="0">
                <a:latin typeface="Times New Roman" panose="02020603050405020304" pitchFamily="18" charset="0"/>
                <a:cs typeface="Times New Roman" panose="02020603050405020304" pitchFamily="18" charset="0"/>
              </a:rPr>
              <a:t>DATA MANAGEMENT : PYSPARK</a:t>
            </a:r>
          </a:p>
        </p:txBody>
      </p:sp>
      <p:sp>
        <p:nvSpPr>
          <p:cNvPr id="4" name="TextBox 3">
            <a:extLst>
              <a:ext uri="{FF2B5EF4-FFF2-40B4-BE49-F238E27FC236}">
                <a16:creationId xmlns:a16="http://schemas.microsoft.com/office/drawing/2014/main" id="{5BCB6508-4A70-41E0-A2A4-F7D0DAD29940}"/>
              </a:ext>
            </a:extLst>
          </p:cNvPr>
          <p:cNvSpPr txBox="1"/>
          <p:nvPr/>
        </p:nvSpPr>
        <p:spPr>
          <a:xfrm>
            <a:off x="914400" y="1340528"/>
            <a:ext cx="9596761"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USED PYSPARK RDD FUNCTIONS TO UNDERSTAND NATURE OF DATA SET, CLUSTER AND CHECK FOR NULL VALUES IN THE DATASET. </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979308F-90B8-438F-9539-B6FB80653C69}"/>
              </a:ext>
            </a:extLst>
          </p:cNvPr>
          <p:cNvPicPr>
            <a:picLocks noChangeAspect="1"/>
          </p:cNvPicPr>
          <p:nvPr/>
        </p:nvPicPr>
        <p:blipFill>
          <a:blip r:embed="rId2"/>
          <a:stretch>
            <a:fillRect/>
          </a:stretch>
        </p:blipFill>
        <p:spPr>
          <a:xfrm>
            <a:off x="133163" y="2068497"/>
            <a:ext cx="9404722" cy="4518734"/>
          </a:xfrm>
          <a:prstGeom prst="rect">
            <a:avLst/>
          </a:prstGeom>
        </p:spPr>
      </p:pic>
      <p:pic>
        <p:nvPicPr>
          <p:cNvPr id="8" name="Picture 7">
            <a:extLst>
              <a:ext uri="{FF2B5EF4-FFF2-40B4-BE49-F238E27FC236}">
                <a16:creationId xmlns:a16="http://schemas.microsoft.com/office/drawing/2014/main" id="{54DAE354-3936-46FE-BDB0-49105A604C0B}"/>
              </a:ext>
            </a:extLst>
          </p:cNvPr>
          <p:cNvPicPr>
            <a:picLocks noChangeAspect="1"/>
          </p:cNvPicPr>
          <p:nvPr/>
        </p:nvPicPr>
        <p:blipFill>
          <a:blip r:embed="rId3"/>
          <a:stretch>
            <a:fillRect/>
          </a:stretch>
        </p:blipFill>
        <p:spPr>
          <a:xfrm>
            <a:off x="9752199" y="2398532"/>
            <a:ext cx="2306638" cy="1862749"/>
          </a:xfrm>
          <a:prstGeom prst="rect">
            <a:avLst/>
          </a:prstGeom>
        </p:spPr>
      </p:pic>
    </p:spTree>
    <p:extLst>
      <p:ext uri="{BB962C8B-B14F-4D97-AF65-F5344CB8AC3E}">
        <p14:creationId xmlns:p14="http://schemas.microsoft.com/office/powerpoint/2010/main" val="227299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25"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05C8452-4C3F-46C5-AFD4-322854BC4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06DBD9-DED6-40C2-A7AD-3662707C4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15">
            <a:extLst>
              <a:ext uri="{FF2B5EF4-FFF2-40B4-BE49-F238E27FC236}">
                <a16:creationId xmlns:a16="http://schemas.microsoft.com/office/drawing/2014/main" id="{B431FF8B-6FC2-47C1-B2C5-9B26E6243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E3ADD02-F52F-4B0E-8014-6E4D0BC347C4}"/>
              </a:ext>
            </a:extLst>
          </p:cNvPr>
          <p:cNvPicPr>
            <a:picLocks noChangeAspect="1"/>
          </p:cNvPicPr>
          <p:nvPr/>
        </p:nvPicPr>
        <p:blipFill rotWithShape="1">
          <a:blip r:embed="rId7"/>
          <a:srcRect r="54006" b="10145"/>
          <a:stretch/>
        </p:blipFill>
        <p:spPr>
          <a:xfrm>
            <a:off x="5308034" y="232472"/>
            <a:ext cx="3578513" cy="3932499"/>
          </a:xfrm>
          <a:prstGeom prst="rect">
            <a:avLst/>
          </a:prstGeom>
          <a:ln w="38100">
            <a:solidFill>
              <a:schemeClr val="bg1"/>
            </a:solidFill>
          </a:ln>
          <a:effectLst/>
        </p:spPr>
      </p:pic>
      <p:sp useBgFill="1">
        <p:nvSpPr>
          <p:cNvPr id="30" name="Freeform 5">
            <a:extLst>
              <a:ext uri="{FF2B5EF4-FFF2-40B4-BE49-F238E27FC236}">
                <a16:creationId xmlns:a16="http://schemas.microsoft.com/office/drawing/2014/main" id="{4BA7EBCC-256E-4075-A58C-6ED2BFD5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184600FF-288C-429C-AC05-C8B0E01D57DD}"/>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3200" b="0" i="0" kern="1200" dirty="0">
                <a:solidFill>
                  <a:schemeClr val="tx2"/>
                </a:solidFill>
                <a:latin typeface="Times New Roman" panose="02020603050405020304" pitchFamily="18" charset="0"/>
                <a:cs typeface="Times New Roman" panose="02020603050405020304" pitchFamily="18" charset="0"/>
              </a:rPr>
              <a:t>CLUSTER MANAGEMENT</a:t>
            </a:r>
          </a:p>
        </p:txBody>
      </p:sp>
      <p:pic>
        <p:nvPicPr>
          <p:cNvPr id="5" name="Picture 4">
            <a:extLst>
              <a:ext uri="{FF2B5EF4-FFF2-40B4-BE49-F238E27FC236}">
                <a16:creationId xmlns:a16="http://schemas.microsoft.com/office/drawing/2014/main" id="{592F05DF-5537-483A-8D31-B994F32F8CB2}"/>
              </a:ext>
            </a:extLst>
          </p:cNvPr>
          <p:cNvPicPr>
            <a:picLocks noChangeAspect="1"/>
          </p:cNvPicPr>
          <p:nvPr/>
        </p:nvPicPr>
        <p:blipFill rotWithShape="1">
          <a:blip r:embed="rId8"/>
          <a:srcRect r="55053" b="10145"/>
          <a:stretch/>
        </p:blipFill>
        <p:spPr>
          <a:xfrm>
            <a:off x="1360018" y="234436"/>
            <a:ext cx="3489708" cy="3924224"/>
          </a:xfrm>
          <a:prstGeom prst="rect">
            <a:avLst/>
          </a:prstGeom>
          <a:ln w="38100">
            <a:solidFill>
              <a:schemeClr val="bg1"/>
            </a:solidFill>
          </a:ln>
          <a:effectLst/>
        </p:spPr>
      </p:pic>
    </p:spTree>
    <p:extLst>
      <p:ext uri="{BB962C8B-B14F-4D97-AF65-F5344CB8AC3E}">
        <p14:creationId xmlns:p14="http://schemas.microsoft.com/office/powerpoint/2010/main" val="181777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5" name="Picture 38">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40">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7" name="Oval 42">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8" name="Picture 44">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9" name="Picture 46">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48">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8F925D-5B4D-40FE-9846-86676A01C4C8}"/>
              </a:ext>
            </a:extLst>
          </p:cNvPr>
          <p:cNvSpPr>
            <a:spLocks noGrp="1"/>
          </p:cNvSpPr>
          <p:nvPr>
            <p:ph type="title"/>
          </p:nvPr>
        </p:nvSpPr>
        <p:spPr>
          <a:xfrm>
            <a:off x="603682" y="4842207"/>
            <a:ext cx="10634356" cy="1189985"/>
          </a:xfrm>
        </p:spPr>
        <p:txBody>
          <a:bodyPr vert="horz" lIns="91440" tIns="45720" rIns="91440" bIns="45720" rtlCol="0" anchor="b">
            <a:normAutofit/>
          </a:bodyPr>
          <a:lstStyle/>
          <a:p>
            <a:pPr>
              <a:lnSpc>
                <a:spcPct val="90000"/>
              </a:lnSpc>
            </a:pPr>
            <a:r>
              <a:rPr lang="en-US" sz="3200" b="0" i="0" kern="1200" dirty="0">
                <a:solidFill>
                  <a:schemeClr val="tx2"/>
                </a:solidFill>
                <a:latin typeface="Times New Roman" panose="02020603050405020304" pitchFamily="18" charset="0"/>
                <a:cs typeface="Times New Roman" panose="02020603050405020304" pitchFamily="18" charset="0"/>
              </a:rPr>
              <a:t>RELATIONAL TABLES : QUERYING USING SPARK SQL</a:t>
            </a:r>
          </a:p>
        </p:txBody>
      </p:sp>
      <p:pic>
        <p:nvPicPr>
          <p:cNvPr id="9" name="Picture 8">
            <a:extLst>
              <a:ext uri="{FF2B5EF4-FFF2-40B4-BE49-F238E27FC236}">
                <a16:creationId xmlns:a16="http://schemas.microsoft.com/office/drawing/2014/main" id="{B97A25CA-C1EA-4FA0-A7D3-4F6C64B78381}"/>
              </a:ext>
            </a:extLst>
          </p:cNvPr>
          <p:cNvPicPr>
            <a:picLocks noChangeAspect="1"/>
          </p:cNvPicPr>
          <p:nvPr/>
        </p:nvPicPr>
        <p:blipFill rotWithShape="1">
          <a:blip r:embed="rId7"/>
          <a:srcRect l="4705" r="13791" b="2"/>
          <a:stretch/>
        </p:blipFill>
        <p:spPr>
          <a:xfrm>
            <a:off x="330404" y="657435"/>
            <a:ext cx="5167415" cy="4120963"/>
          </a:xfrm>
          <a:prstGeom prst="rect">
            <a:avLst/>
          </a:prstGeom>
          <a:effectLst>
            <a:outerShdw blurRad="50800" dist="38100" dir="5400000" algn="t" rotWithShape="0">
              <a:prstClr val="black">
                <a:alpha val="43000"/>
              </a:prstClr>
            </a:outerShdw>
          </a:effectLst>
        </p:spPr>
      </p:pic>
      <p:pic>
        <p:nvPicPr>
          <p:cNvPr id="11" name="Picture 10">
            <a:extLst>
              <a:ext uri="{FF2B5EF4-FFF2-40B4-BE49-F238E27FC236}">
                <a16:creationId xmlns:a16="http://schemas.microsoft.com/office/drawing/2014/main" id="{1E53CB49-6F01-428D-BCC3-C907F07684E4}"/>
              </a:ext>
            </a:extLst>
          </p:cNvPr>
          <p:cNvPicPr>
            <a:picLocks noChangeAspect="1"/>
          </p:cNvPicPr>
          <p:nvPr/>
        </p:nvPicPr>
        <p:blipFill rotWithShape="1">
          <a:blip r:embed="rId8"/>
          <a:srcRect r="40439" b="1"/>
          <a:stretch/>
        </p:blipFill>
        <p:spPr>
          <a:xfrm>
            <a:off x="6002144" y="678520"/>
            <a:ext cx="5220989" cy="416368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630160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205</TotalTime>
  <Words>836</Words>
  <Application>Microsoft Office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Times New Roman</vt:lpstr>
      <vt:lpstr>Wingdings 3</vt:lpstr>
      <vt:lpstr>Ion</vt:lpstr>
      <vt:lpstr>HOUSEHOLD ENERGY CONSUMPTION ANALYTICS</vt:lpstr>
      <vt:lpstr>THE PROBLEM ASSOCIATED</vt:lpstr>
      <vt:lpstr>THE OBJECTIVE (SOLUTION METHODOLOGY)</vt:lpstr>
      <vt:lpstr>DATA DICTIONARY</vt:lpstr>
      <vt:lpstr>DATA PROCESS WORKFLOW</vt:lpstr>
      <vt:lpstr>WHY BIG DATA SYSTEM?</vt:lpstr>
      <vt:lpstr>DATA MANAGEMENT : PYSPARK</vt:lpstr>
      <vt:lpstr>CLUSTER MANAGEMENT</vt:lpstr>
      <vt:lpstr>RELATIONAL TABLES : QUERYING USING SPARK SQL</vt:lpstr>
      <vt:lpstr>INTEGRATING QUERY DBMS TO POWER BI USING JDBC LINK</vt:lpstr>
      <vt:lpstr>POWER BI DASHBOARD</vt:lpstr>
      <vt:lpstr>YEARLY TREND OF ACTIVE POWER CONSUMPTION </vt:lpstr>
      <vt:lpstr>MONTHLY TREND OF POWER CONSUMPTION</vt:lpstr>
      <vt:lpstr>POWER CONSUMPTION DISTRIBUTION ANALYSIS</vt:lpstr>
      <vt:lpstr>DAILY ANALYTICS PER MONTH</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HOUSEHOLD ENERGY CONSUMPTION ANALYTICS</dc:title>
  <dc:creator>Somaiah, Anish Nitin</dc:creator>
  <cp:lastModifiedBy>Somaiah, Anish Nitin</cp:lastModifiedBy>
  <cp:revision>11</cp:revision>
  <dcterms:created xsi:type="dcterms:W3CDTF">2019-10-24T06:52:28Z</dcterms:created>
  <dcterms:modified xsi:type="dcterms:W3CDTF">2019-10-24T19:24:00Z</dcterms:modified>
</cp:coreProperties>
</file>